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5" r:id="rId7"/>
    <p:sldId id="264" r:id="rId8"/>
    <p:sldId id="266" r:id="rId9"/>
    <p:sldId id="267" r:id="rId10"/>
    <p:sldId id="272" r:id="rId11"/>
    <p:sldId id="268" r:id="rId12"/>
    <p:sldId id="269" r:id="rId13"/>
    <p:sldId id="279" r:id="rId14"/>
    <p:sldId id="271" r:id="rId15"/>
    <p:sldId id="276" r:id="rId16"/>
    <p:sldId id="277" r:id="rId17"/>
    <p:sldId id="278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2DD3C-1E63-4F9A-B302-F4B0A9EEFB9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87FD6-A9B8-4953-B3A5-A60D5672F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57297"/>
            <a:ext cx="9144000" cy="1857389"/>
          </a:xfrm>
        </p:spPr>
        <p:txBody>
          <a:bodyPr>
            <a:noAutofit/>
          </a:bodyPr>
          <a:lstStyle/>
          <a:p>
            <a:pPr eaLnBrk="1" hangingPunct="1"/>
            <a:r>
              <a:rPr lang="ru-RU" sz="4800" b="1" i="1" dirty="0" smtClean="0">
                <a:latin typeface="Georgia" pitchFamily="18" charset="0"/>
              </a:rPr>
              <a:t>Решение задач по теме: «Признаки подобия треугольников»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4143380"/>
            <a:ext cx="6553200" cy="1590670"/>
          </a:xfrm>
        </p:spPr>
        <p:txBody>
          <a:bodyPr/>
          <a:lstStyle/>
          <a:p>
            <a:pPr algn="ctr" eaLnBrk="1" hangingPunct="1"/>
            <a:endParaRPr lang="ru-RU" sz="3200" b="1" i="1" u="sng" dirty="0" smtClean="0">
              <a:solidFill>
                <a:srgbClr val="CC0000"/>
              </a:solidFill>
              <a:latin typeface="Georgia" pitchFamily="18" charset="0"/>
            </a:endParaRPr>
          </a:p>
          <a:p>
            <a:pPr eaLnBrk="1" hangingPunct="1"/>
            <a:endParaRPr lang="ru-RU" sz="2400" b="1" i="1" dirty="0" smtClean="0">
              <a:latin typeface="Georgia" pitchFamily="18" charset="0"/>
            </a:endParaRPr>
          </a:p>
        </p:txBody>
      </p:sp>
      <p:pic>
        <p:nvPicPr>
          <p:cNvPr id="9220" name="Picture 4" descr="AN0079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76700"/>
            <a:ext cx="2667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800"/>
                            </p:stCondLst>
                            <p:childTnLst>
                              <p:par>
                                <p:cTn id="17" presetID="39" presetClass="entr" presetSubtype="0" accel="10000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Georgia" pitchFamily="18" charset="0"/>
              </a:rPr>
              <a:t>Решение задач по теме: «Признаки подобия треугольников»</a:t>
            </a:r>
            <a:r>
              <a:rPr lang="ru-RU" b="1" i="1" u="sng" dirty="0" smtClean="0">
                <a:solidFill>
                  <a:srgbClr val="CC0000"/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rgbClr val="CC0000"/>
                </a:solidFill>
                <a:latin typeface="Georgia" pitchFamily="18" charset="0"/>
              </a:rPr>
            </a:br>
            <a:endParaRPr lang="ru-RU" dirty="0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3131840" y="2714620"/>
            <a:ext cx="5760640" cy="276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doni MT Condensed" pitchFamily="18" charset="0"/>
              </a:rPr>
              <a:t>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doni MT Condensed" pitchFamily="18" charset="0"/>
              </a:rPr>
              <a:t>Геометрия </a:t>
            </a:r>
            <a:r>
              <a:rPr lang="ru-RU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doni MT Condensed" pitchFamily="18" charset="0"/>
              </a:rPr>
              <a:t>полна приключений, потому, что за каждой задачей скрывается приключение мысли. Решить задачу – это значит пережить приключение.</a:t>
            </a:r>
          </a:p>
          <a:p>
            <a:pPr algn="r">
              <a:buNone/>
            </a:pPr>
            <a:r>
              <a:rPr lang="ru-RU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doni MT Condensed" pitchFamily="18" charset="0"/>
              </a:rPr>
              <a:t>В. Произволов.</a:t>
            </a:r>
          </a:p>
        </p:txBody>
      </p:sp>
      <p:pic>
        <p:nvPicPr>
          <p:cNvPr id="5" name="Picture 4" descr="AN0079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00372"/>
            <a:ext cx="328611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7772400" cy="1357321"/>
          </a:xfrm>
        </p:spPr>
        <p:txBody>
          <a:bodyPr>
            <a:normAutofit fontScale="70000" lnSpcReduction="20000"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                      Проверим    </a:t>
            </a:r>
          </a:p>
          <a:p>
            <a:r>
              <a:rPr lang="ru-RU" sz="6000" b="1" dirty="0" smtClean="0">
                <a:solidFill>
                  <a:srgbClr val="FF0000"/>
                </a:solidFill>
              </a:rPr>
              <a:t>              домашнее задание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AN0079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86124"/>
            <a:ext cx="2667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0000CC"/>
                </a:solidFill>
                <a:latin typeface="Georgia" pitchFamily="18" charset="0"/>
                <a:ea typeface="+mn-ea"/>
                <a:cs typeface="+mn-cs"/>
              </a:rPr>
              <a:t>Верно ли утверждение: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>Два треугольника подобны, если их углы соответственно равны и сходственные стороны пропорциональны. </a:t>
            </a:r>
          </a:p>
          <a:p>
            <a:r>
              <a:rPr lang="ru-RU" sz="2400" b="1" i="1" dirty="0">
                <a:latin typeface="Georgia" pitchFamily="18" charset="0"/>
              </a:rPr>
              <a:t>Два равносторонних треугольника всегда подобны</a:t>
            </a:r>
          </a:p>
          <a:p>
            <a:r>
              <a:rPr lang="ru-RU" sz="2400" b="1" i="1" dirty="0">
                <a:latin typeface="Georgia" pitchFamily="18" charset="0"/>
              </a:rPr>
              <a:t>Если три стороны одного треугольника соответственно пропорциональны трем сторонам другого </a:t>
            </a:r>
            <a:r>
              <a:rPr lang="ru-RU" sz="2400" b="1" i="1" dirty="0" err="1">
                <a:latin typeface="Georgia" pitchFamily="18" charset="0"/>
              </a:rPr>
              <a:t>треугольника,то</a:t>
            </a:r>
            <a:r>
              <a:rPr lang="ru-RU" sz="2400" b="1" i="1" dirty="0">
                <a:latin typeface="Georgia" pitchFamily="18" charset="0"/>
              </a:rPr>
              <a:t> такие треугольники подобны. </a:t>
            </a:r>
          </a:p>
          <a:p>
            <a:r>
              <a:rPr lang="ru-RU" sz="2400" b="1" i="1" dirty="0">
                <a:latin typeface="Georgia" pitchFamily="18" charset="0"/>
              </a:rPr>
              <a:t>Стороны одного треугольника имеют длины 3, 4, 6 см, стороны другого треугольника равны 9, 14, 18 см. Подобны ли эти треугольники? </a:t>
            </a:r>
          </a:p>
          <a:p>
            <a:r>
              <a:rPr lang="ru-RU" sz="2400" b="1" i="1" dirty="0">
                <a:latin typeface="Georgia" pitchFamily="18" charset="0"/>
              </a:rPr>
              <a:t>Периметры подобных треугольников равны. 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5724525" y="765175"/>
            <a:ext cx="2930525" cy="914400"/>
          </a:xfrm>
          <a:prstGeom prst="irregularSeal1">
            <a:avLst/>
          </a:prstGeom>
          <a:solidFill>
            <a:srgbClr val="FED6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 smtClean="0">
                <a:latin typeface="Georgia" pitchFamily="18" charset="0"/>
              </a:rPr>
              <a:t>Да</a:t>
            </a:r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5148263" y="1773238"/>
            <a:ext cx="2930525" cy="914400"/>
          </a:xfrm>
          <a:prstGeom prst="irregularSeal1">
            <a:avLst/>
          </a:prstGeom>
          <a:solidFill>
            <a:srgbClr val="F8FE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>
                <a:latin typeface="Georgia" pitchFamily="18" charset="0"/>
              </a:rPr>
              <a:t>Да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429256" y="2643182"/>
            <a:ext cx="2930525" cy="914400"/>
          </a:xfrm>
          <a:prstGeom prst="irregularSeal1">
            <a:avLst/>
          </a:prstGeom>
          <a:solidFill>
            <a:srgbClr val="FED6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 smtClean="0">
                <a:latin typeface="Georgia" pitchFamily="18" charset="0"/>
              </a:rPr>
              <a:t>ДА</a:t>
            </a:r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5867400" y="5072074"/>
            <a:ext cx="2930525" cy="857256"/>
          </a:xfrm>
          <a:prstGeom prst="irregularSeal1">
            <a:avLst/>
          </a:prstGeom>
          <a:solidFill>
            <a:srgbClr val="FED6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>
                <a:latin typeface="Georgia" pitchFamily="18" charset="0"/>
              </a:rPr>
              <a:t>Нет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4786314" y="3786191"/>
            <a:ext cx="3429024" cy="714379"/>
          </a:xfrm>
          <a:prstGeom prst="irregularSeal1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 smtClean="0">
                <a:latin typeface="Georgia" pitchFamily="18" charset="0"/>
              </a:rPr>
              <a:t>Нет</a:t>
            </a:r>
            <a:endParaRPr lang="ru-RU" sz="2400" b="1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uiExpand="1" build="p"/>
      <p:bldP spid="15363" grpId="1" uiExpand="1" build="p"/>
      <p:bldP spid="15363" grpId="2" uiExpand="1" build="p"/>
      <p:bldP spid="15363" grpId="3" uiExpand="1" build="p"/>
      <p:bldP spid="15363" grpId="4" uiExpand="1" build="p"/>
      <p:bldP spid="15364" grpId="0" animBg="1"/>
      <p:bldP spid="15365" grpId="0" animBg="1"/>
      <p:bldP spid="15366" grpId="0" animBg="1"/>
      <p:bldP spid="15367" grpId="0" animBg="1"/>
      <p:bldP spid="153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0000CC"/>
                </a:solidFill>
                <a:latin typeface="Georgia" pitchFamily="18" charset="0"/>
                <a:ea typeface="+mn-ea"/>
                <a:cs typeface="+mn-cs"/>
              </a:rPr>
              <a:t>Верно ли утверждение: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r>
              <a:rPr lang="ru-RU" sz="2400" b="1" i="1" dirty="0">
                <a:latin typeface="Georgia" pitchFamily="18" charset="0"/>
              </a:rPr>
              <a:t>Если два угла одного треугольника равны 60</a:t>
            </a:r>
            <a:r>
              <a:rPr lang="ru-RU" sz="2400" b="1" i="1" dirty="0">
                <a:latin typeface="Georgia" pitchFamily="18" charset="0"/>
                <a:sym typeface="Symbol"/>
              </a:rPr>
              <a:t></a:t>
            </a:r>
            <a:r>
              <a:rPr lang="ru-RU" sz="2400" b="1" i="1" dirty="0">
                <a:latin typeface="Georgia" pitchFamily="18" charset="0"/>
              </a:rPr>
              <a:t> и 50</a:t>
            </a:r>
            <a:r>
              <a:rPr lang="ru-RU" sz="2400" b="1" i="1" dirty="0">
                <a:latin typeface="Georgia" pitchFamily="18" charset="0"/>
                <a:sym typeface="Symbol"/>
              </a:rPr>
              <a:t></a:t>
            </a:r>
            <a:r>
              <a:rPr lang="ru-RU" sz="2400" b="1" i="1" dirty="0">
                <a:latin typeface="Georgia" pitchFamily="18" charset="0"/>
              </a:rPr>
              <a:t>, а два угла другого треугольника равны 50</a:t>
            </a:r>
            <a:r>
              <a:rPr lang="ru-RU" sz="2400" b="1" i="1" dirty="0">
                <a:latin typeface="Georgia" pitchFamily="18" charset="0"/>
                <a:sym typeface="Symbol"/>
              </a:rPr>
              <a:t></a:t>
            </a:r>
            <a:r>
              <a:rPr lang="ru-RU" sz="2400" b="1" i="1" dirty="0">
                <a:latin typeface="Georgia" pitchFamily="18" charset="0"/>
              </a:rPr>
              <a:t> и 80</a:t>
            </a:r>
            <a:r>
              <a:rPr lang="ru-RU" sz="2400" b="1" i="1" dirty="0">
                <a:latin typeface="Georgia" pitchFamily="18" charset="0"/>
                <a:sym typeface="Symbol"/>
              </a:rPr>
              <a:t></a:t>
            </a:r>
            <a:r>
              <a:rPr lang="ru-RU" sz="2400" b="1" i="1" dirty="0">
                <a:latin typeface="Georgia" pitchFamily="18" charset="0"/>
              </a:rPr>
              <a:t>, то такие треугольники подобны. </a:t>
            </a:r>
          </a:p>
          <a:p>
            <a:r>
              <a:rPr lang="ru-RU" sz="2400" b="1" i="1" dirty="0" smtClean="0">
                <a:latin typeface="Georgia" pitchFamily="18" charset="0"/>
              </a:rPr>
              <a:t>Два прямоугольных треугольника подобны, если имеют по равному острому углу.</a:t>
            </a:r>
          </a:p>
          <a:p>
            <a:r>
              <a:rPr lang="ru-RU" sz="2400" b="1" i="1" dirty="0" smtClean="0">
                <a:latin typeface="Georgia" pitchFamily="18" charset="0"/>
              </a:rPr>
              <a:t>Два равнобедренных треугольника подобны. </a:t>
            </a:r>
          </a:p>
          <a:p>
            <a:r>
              <a:rPr lang="ru-RU" sz="2400" b="1" i="1" dirty="0" smtClean="0">
                <a:latin typeface="Georgia" pitchFamily="18" charset="0"/>
              </a:rPr>
              <a:t>Если два угла одного треугольника соответственно равны двум углам другого </a:t>
            </a:r>
            <a:r>
              <a:rPr lang="ru-RU" sz="2400" b="1" i="1" dirty="0" err="1" smtClean="0">
                <a:latin typeface="Georgia" pitchFamily="18" charset="0"/>
              </a:rPr>
              <a:t>треугольника,то</a:t>
            </a:r>
            <a:r>
              <a:rPr lang="ru-RU" sz="2400" b="1" i="1" dirty="0" smtClean="0">
                <a:latin typeface="Georgia" pitchFamily="18" charset="0"/>
              </a:rPr>
              <a:t> такие треугольники подобны. </a:t>
            </a:r>
          </a:p>
          <a:p>
            <a:r>
              <a:rPr lang="ru-RU" sz="2400" b="1" i="1" dirty="0" smtClean="0">
                <a:latin typeface="Georgia" pitchFamily="18" charset="0"/>
              </a:rPr>
              <a:t>Если две стороны одного треугольника соответственно пропорциональны двум сторонам другого </a:t>
            </a:r>
            <a:r>
              <a:rPr lang="ru-RU" sz="2400" b="1" i="1" dirty="0" err="1" smtClean="0">
                <a:latin typeface="Georgia" pitchFamily="18" charset="0"/>
              </a:rPr>
              <a:t>треугольника,то</a:t>
            </a:r>
            <a:r>
              <a:rPr lang="ru-RU" sz="2400" b="1" i="1" dirty="0" smtClean="0">
                <a:latin typeface="Georgia" pitchFamily="18" charset="0"/>
              </a:rPr>
              <a:t> такие треугольники подобны.</a:t>
            </a:r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5724525" y="765175"/>
            <a:ext cx="2930525" cy="914400"/>
          </a:xfrm>
          <a:prstGeom prst="irregularSeal1">
            <a:avLst/>
          </a:prstGeom>
          <a:solidFill>
            <a:srgbClr val="FED6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>
                <a:latin typeface="Georgia" pitchFamily="18" charset="0"/>
              </a:rPr>
              <a:t>Нет</a:t>
            </a: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5148263" y="1773238"/>
            <a:ext cx="2930525" cy="914400"/>
          </a:xfrm>
          <a:prstGeom prst="irregularSeal1">
            <a:avLst/>
          </a:prstGeom>
          <a:solidFill>
            <a:srgbClr val="F8FE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>
                <a:latin typeface="Georgia" pitchFamily="18" charset="0"/>
              </a:rPr>
              <a:t>Да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429256" y="2643182"/>
            <a:ext cx="2930525" cy="914400"/>
          </a:xfrm>
          <a:prstGeom prst="irregularSeal1">
            <a:avLst/>
          </a:prstGeom>
          <a:solidFill>
            <a:srgbClr val="FED6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 smtClean="0">
                <a:latin typeface="Georgia" pitchFamily="18" charset="0"/>
              </a:rPr>
              <a:t>Нет</a:t>
            </a:r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5867400" y="5072074"/>
            <a:ext cx="2930525" cy="857256"/>
          </a:xfrm>
          <a:prstGeom prst="irregularSeal1">
            <a:avLst/>
          </a:prstGeom>
          <a:solidFill>
            <a:srgbClr val="FED6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>
                <a:latin typeface="Georgia" pitchFamily="18" charset="0"/>
              </a:rPr>
              <a:t>Нет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4786314" y="3786191"/>
            <a:ext cx="3429024" cy="714379"/>
          </a:xfrm>
          <a:prstGeom prst="irregularSeal1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 smtClean="0">
                <a:latin typeface="Georgia" pitchFamily="18" charset="0"/>
              </a:rPr>
              <a:t>Да</a:t>
            </a:r>
            <a:endParaRPr lang="ru-RU" sz="2400" b="1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uiExpand="1" build="p"/>
      <p:bldP spid="15363" grpId="1" uiExpand="1" build="p"/>
      <p:bldP spid="15363" grpId="2" uiExpand="1" build="p"/>
      <p:bldP spid="15363" grpId="3" uiExpand="1" build="p"/>
      <p:bldP spid="15363" grpId="4" uiExpand="1" build="p"/>
      <p:bldP spid="15364" grpId="0" animBg="1"/>
      <p:bldP spid="15365" grpId="0" animBg="1"/>
      <p:bldP spid="15366" grpId="0" animBg="1"/>
      <p:bldP spid="15367" grpId="0" animBg="1"/>
      <p:bldP spid="153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7772400" cy="1357321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           Третий лишний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AN0079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86124"/>
            <a:ext cx="2667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58429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1333" y="3429000"/>
            <a:ext cx="351374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500042"/>
            <a:ext cx="3571869" cy="279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54" y="314051"/>
            <a:ext cx="3716098" cy="31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3571876"/>
            <a:ext cx="3357586" cy="3336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30424"/>
            <a:ext cx="3643338" cy="327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50046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643314"/>
            <a:ext cx="3929090" cy="297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1" y="330700"/>
            <a:ext cx="4074913" cy="302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571480"/>
            <a:ext cx="892971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5400" b="1" dirty="0" smtClean="0">
                <a:solidFill>
                  <a:srgbClr val="FF0000"/>
                </a:solidFill>
                <a:cs typeface="Times New Roman" pitchFamily="18" charset="0"/>
              </a:rPr>
              <a:t>Рано или поздно всякая правильная математическая идея находит применение в том или ином деле.</a:t>
            </a:r>
            <a:r>
              <a:rPr lang="ru-RU" sz="5400" b="1" dirty="0" smtClean="0">
                <a:solidFill>
                  <a:srgbClr val="000000"/>
                </a:solidFill>
              </a:rPr>
              <a:t/>
            </a:r>
            <a:br>
              <a:rPr lang="ru-RU" sz="5400" b="1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cs typeface="Times New Roman" pitchFamily="18" charset="0"/>
              </a:rPr>
            </a:br>
            <a:endParaRPr lang="ru-RU" dirty="0" smtClean="0">
              <a:solidFill>
                <a:srgbClr val="000000"/>
              </a:solidFill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Алексей Николаевич Крылов </a:t>
            </a:r>
            <a:r>
              <a:rPr lang="ru-RU" sz="2800" b="1" dirty="0" smtClean="0">
                <a:solidFill>
                  <a:srgbClr val="000000"/>
                </a:solidFill>
              </a:rPr>
              <a:t/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(1863-1945) </a:t>
            </a:r>
            <a:r>
              <a:rPr lang="ru-RU" sz="2800" b="1" dirty="0" smtClean="0">
                <a:solidFill>
                  <a:srgbClr val="000000"/>
                </a:solidFill>
              </a:rPr>
              <a:t/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Советский кораблестроитель, механик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и</a:t>
            </a: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 математик, академик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7772400" cy="1357321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           Задачи из ОГЭ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AN0079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86124"/>
            <a:ext cx="2667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835824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285728"/>
            <a:ext cx="9358346" cy="785818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Задача 2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b="1" dirty="0" smtClean="0"/>
              <a:t>В параллелограмме </a:t>
            </a:r>
            <a:r>
              <a:rPr lang="ru-RU" b="1" i="1" dirty="0" smtClean="0"/>
              <a:t>ABCD </a:t>
            </a:r>
          </a:p>
          <a:p>
            <a:pPr>
              <a:buNone/>
            </a:pPr>
            <a:r>
              <a:rPr lang="ru-RU" b="1" i="1" dirty="0" smtClean="0"/>
              <a:t>     AE – </a:t>
            </a:r>
            <a:r>
              <a:rPr lang="ru-RU" b="1" dirty="0" smtClean="0"/>
              <a:t>биссектриса угла </a:t>
            </a:r>
            <a:r>
              <a:rPr lang="ru-RU" b="1" i="1" dirty="0" smtClean="0"/>
              <a:t>А. </a:t>
            </a:r>
            <a:br>
              <a:rPr lang="ru-RU" b="1" i="1" dirty="0" smtClean="0"/>
            </a:br>
            <a:r>
              <a:rPr lang="ru-RU" b="1" dirty="0" smtClean="0"/>
              <a:t>Стороны параллелограмма </a:t>
            </a:r>
            <a:r>
              <a:rPr lang="ru-RU" b="1" i="1" dirty="0" smtClean="0"/>
              <a:t>АВ </a:t>
            </a:r>
            <a:r>
              <a:rPr lang="ru-RU" b="1" dirty="0" smtClean="0"/>
              <a:t>и </a:t>
            </a:r>
            <a:r>
              <a:rPr lang="ru-RU" b="1" i="1" dirty="0" smtClean="0"/>
              <a:t>ВС</a:t>
            </a:r>
          </a:p>
          <a:p>
            <a:pPr>
              <a:buNone/>
            </a:pPr>
            <a:r>
              <a:rPr lang="ru-RU" b="1" i="1" dirty="0" smtClean="0"/>
              <a:t>   </a:t>
            </a:r>
            <a:r>
              <a:rPr lang="ru-RU" b="1" dirty="0" smtClean="0"/>
              <a:t> относятся как  </a:t>
            </a:r>
            <a:br>
              <a:rPr lang="ru-RU" b="1" dirty="0" smtClean="0"/>
            </a:br>
            <a:r>
              <a:rPr lang="ru-RU" b="1" dirty="0" smtClean="0"/>
              <a:t> </a:t>
            </a:r>
            <a:r>
              <a:rPr lang="ru-RU" b="1" i="1" dirty="0" smtClean="0"/>
              <a:t>АЕ</a:t>
            </a:r>
            <a:r>
              <a:rPr lang="ru-RU" b="1" dirty="0" smtClean="0"/>
              <a:t> пересекает диагональ </a:t>
            </a:r>
            <a:r>
              <a:rPr lang="ru-RU" b="1" i="1" dirty="0" smtClean="0"/>
              <a:t>BD</a:t>
            </a:r>
            <a:r>
              <a:rPr lang="ru-RU" b="1" dirty="0" smtClean="0"/>
              <a:t> в точке </a:t>
            </a:r>
            <a:r>
              <a:rPr lang="ru-RU" b="1" i="1" dirty="0" smtClean="0"/>
              <a:t>К</a:t>
            </a:r>
            <a:r>
              <a:rPr lang="ru-RU" b="1" dirty="0" smtClean="0"/>
              <a:t>. </a:t>
            </a:r>
            <a:br>
              <a:rPr lang="ru-RU" b="1" dirty="0" smtClean="0"/>
            </a:br>
            <a:r>
              <a:rPr lang="ru-RU" b="1" dirty="0" smtClean="0"/>
              <a:t>Найти отношение  </a:t>
            </a:r>
            <a:r>
              <a:rPr lang="ru-RU" b="1" i="1" dirty="0" smtClean="0"/>
              <a:t> 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dirty="0"/>
          </a:p>
        </p:txBody>
      </p:sp>
      <p:pic>
        <p:nvPicPr>
          <p:cNvPr id="1026" name="Рисунок 1" descr="hello_html_m58c254c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3929066"/>
            <a:ext cx="5588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2" descr="hello_html_40592f6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929198"/>
            <a:ext cx="34448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1000131"/>
          </a:xfrm>
        </p:spPr>
        <p:txBody>
          <a:bodyPr>
            <a:normAutofit lnSpcReduction="10000"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           Проверь себя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AN0079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86124"/>
            <a:ext cx="2667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488" y="1571610"/>
          <a:ext cx="6072230" cy="2926080"/>
        </p:xfrm>
        <a:graphic>
          <a:graphicData uri="http://schemas.openxmlformats.org/drawingml/2006/table">
            <a:tbl>
              <a:tblPr/>
              <a:tblGrid>
                <a:gridCol w="2023865"/>
                <a:gridCol w="2023865"/>
                <a:gridCol w="2024500"/>
              </a:tblGrid>
              <a:tr h="309565">
                <a:tc>
                  <a:txBody>
                    <a:bodyPr/>
                    <a:lstStyle/>
                    <a:p>
                      <a:pPr algn="just"/>
                      <a:endParaRPr lang="ru-RU" sz="3200" b="1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 вариант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 вариант</a:t>
                      </a:r>
                      <a:endParaRPr lang="ru-RU" sz="3200" b="1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Б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А</a:t>
                      </a:r>
                      <a:endParaRPr lang="ru-RU" sz="3200" b="1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В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А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/>
                      <a:r>
                        <a:rPr lang="ru-RU" sz="3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</a:t>
                      </a:r>
                      <a:endParaRPr lang="ru-RU" sz="3200" b="1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Б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А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/>
                      <a:r>
                        <a:rPr lang="ru-RU" sz="3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</a:t>
                      </a:r>
                      <a:endParaRPr lang="ru-RU" sz="3200" b="1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Б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Б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/>
                      <a:r>
                        <a:rPr lang="ru-RU" sz="3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</a:t>
                      </a:r>
                      <a:endParaRPr lang="ru-RU" sz="3200" b="1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А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А</a:t>
                      </a:r>
                      <a:endParaRPr lang="ru-RU" sz="3200" b="1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Подобие в нашей жиз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Игруш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Расте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FF6600"/>
                </a:solidFill>
                <a:latin typeface="Book Antiqua" pitchFamily="18" charset="0"/>
              </a:rPr>
              <a:t>Подведение итогов урока: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lnSpcReduction="10000"/>
          </a:bodyPr>
          <a:lstStyle/>
          <a:p>
            <a:pPr algn="ctr"/>
            <a:r>
              <a:rPr lang="ru-RU" sz="4400" b="1" dirty="0">
                <a:solidFill>
                  <a:schemeClr val="accent2"/>
                </a:solidFill>
              </a:rPr>
              <a:t>Сегодня на уроке я повторил </a:t>
            </a:r>
            <a:r>
              <a:rPr lang="ru-RU" sz="4400" b="1" dirty="0" smtClean="0">
                <a:solidFill>
                  <a:schemeClr val="accent2"/>
                </a:solidFill>
              </a:rPr>
              <a:t>…</a:t>
            </a:r>
          </a:p>
          <a:p>
            <a:pPr algn="ctr"/>
            <a:endParaRPr lang="ru-RU" sz="4400" b="1" dirty="0">
              <a:solidFill>
                <a:schemeClr val="accent2"/>
              </a:solidFill>
            </a:endParaRPr>
          </a:p>
          <a:p>
            <a:pPr algn="ctr"/>
            <a:r>
              <a:rPr lang="ru-RU" sz="4400" b="1" dirty="0">
                <a:solidFill>
                  <a:schemeClr val="hlink"/>
                </a:solidFill>
              </a:rPr>
              <a:t>Сегодня на уроке я научился </a:t>
            </a:r>
            <a:r>
              <a:rPr lang="ru-RU" sz="4400" b="1" dirty="0" smtClean="0">
                <a:solidFill>
                  <a:schemeClr val="hlink"/>
                </a:solidFill>
              </a:rPr>
              <a:t>…</a:t>
            </a:r>
          </a:p>
          <a:p>
            <a:pPr algn="ctr"/>
            <a:endParaRPr lang="ru-RU" sz="4400" b="1" dirty="0">
              <a:solidFill>
                <a:schemeClr val="hlink"/>
              </a:solidFill>
            </a:endParaRPr>
          </a:p>
          <a:p>
            <a:pPr algn="ctr"/>
            <a:r>
              <a:rPr lang="ru-RU" sz="4400" b="1" dirty="0">
                <a:solidFill>
                  <a:schemeClr val="folHlink"/>
                </a:solidFill>
              </a:rPr>
              <a:t>Мне необходимо еще поработать над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3" y="1500175"/>
            <a:ext cx="8358246" cy="242889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/>
              <a:t>Менее 16 баллов– </a:t>
            </a:r>
            <a:r>
              <a:rPr lang="ru-RU" dirty="0" smtClean="0"/>
              <a:t> карточка №1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17 – 21 баллов–      </a:t>
            </a:r>
            <a:r>
              <a:rPr lang="ru-RU" dirty="0" smtClean="0"/>
              <a:t>карточка </a:t>
            </a:r>
            <a:r>
              <a:rPr lang="ru-RU" dirty="0" smtClean="0"/>
              <a:t>№2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Более 22 баллов– </a:t>
            </a:r>
            <a:r>
              <a:rPr lang="ru-RU" dirty="0" smtClean="0"/>
              <a:t>карточка №</a:t>
            </a:r>
            <a:r>
              <a:rPr lang="ru-RU" dirty="0" smtClean="0"/>
              <a:t>3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85729"/>
            <a:ext cx="8786874" cy="1000132"/>
          </a:xfrm>
        </p:spPr>
        <p:txBody>
          <a:bodyPr>
            <a:normAutofit lnSpcReduction="10000"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           Домашнее задание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AN0079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86124"/>
            <a:ext cx="2667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797425"/>
            <a:ext cx="8229600" cy="110807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6000">
                <a:solidFill>
                  <a:schemeClr val="accent2"/>
                </a:solidFill>
              </a:rPr>
              <a:t>СПАСИБО ЗА УРОК!</a:t>
            </a:r>
          </a:p>
        </p:txBody>
      </p:sp>
      <p:pic>
        <p:nvPicPr>
          <p:cNvPr id="21508" name="Picture 4" descr="l1_sociol_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75" y="908050"/>
            <a:ext cx="18573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297</Words>
  <Application>Microsoft Office PowerPoint</Application>
  <PresentationFormat>Экран (4:3)</PresentationFormat>
  <Paragraphs>65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Решение задач по теме: «Признаки подобия треугольников»</vt:lpstr>
      <vt:lpstr>Решение задач по теме: «Признаки подобия треугольников» </vt:lpstr>
      <vt:lpstr>Слайд 3</vt:lpstr>
      <vt:lpstr>Верно ли утверждение:</vt:lpstr>
      <vt:lpstr>Верно ли утверждение: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Задача 2</vt:lpstr>
      <vt:lpstr>Слайд 14</vt:lpstr>
      <vt:lpstr>Слайд 15</vt:lpstr>
      <vt:lpstr>Слайд 16</vt:lpstr>
      <vt:lpstr>Слайд 17</vt:lpstr>
      <vt:lpstr>Подведение итогов урока:</vt:lpstr>
      <vt:lpstr>Менее 16 баллов–  карточка №1 17 – 21 баллов–      карточка №2 Более 22 баллов– карточка №3   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теме: «Признаки подобия треугольников» </dc:title>
  <dc:creator>Admin</dc:creator>
  <cp:lastModifiedBy>Admin</cp:lastModifiedBy>
  <cp:revision>18</cp:revision>
  <dcterms:created xsi:type="dcterms:W3CDTF">2017-09-22T15:02:06Z</dcterms:created>
  <dcterms:modified xsi:type="dcterms:W3CDTF">2017-09-24T12:27:06Z</dcterms:modified>
</cp:coreProperties>
</file>